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5143500" cx="9144000"/>
  <p:notesSz cx="6858000" cy="9144000"/>
  <p:embeddedFontLst>
    <p:embeddedFont>
      <p:font typeface="PT Sans Narrow"/>
      <p:regular r:id="rId35"/>
      <p:bold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PTSansNarrow-regular.fnt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OpenSans-regular.fntdata"/><Relationship Id="rId14" Type="http://schemas.openxmlformats.org/officeDocument/2006/relationships/slide" Target="slides/slide10.xml"/><Relationship Id="rId36" Type="http://schemas.openxmlformats.org/officeDocument/2006/relationships/font" Target="fonts/PTSansNarrow-bold.fntdata"/><Relationship Id="rId17" Type="http://schemas.openxmlformats.org/officeDocument/2006/relationships/slide" Target="slides/slide13.xml"/><Relationship Id="rId39" Type="http://schemas.openxmlformats.org/officeDocument/2006/relationships/font" Target="fonts/OpenSans-italic.fntdata"/><Relationship Id="rId16" Type="http://schemas.openxmlformats.org/officeDocument/2006/relationships/slide" Target="slides/slide12.xml"/><Relationship Id="rId38" Type="http://schemas.openxmlformats.org/officeDocument/2006/relationships/font" Target="fonts/OpenSans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06.png"/><Relationship Id="rId5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boomeranggmail.com/" TargetMode="External"/><Relationship Id="rId4" Type="http://schemas.openxmlformats.org/officeDocument/2006/relationships/image" Target="../media/image33.png"/><Relationship Id="rId5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Relationship Id="rId4" Type="http://schemas.openxmlformats.org/officeDocument/2006/relationships/image" Target="../media/image12.png"/><Relationship Id="rId5" Type="http://schemas.openxmlformats.org/officeDocument/2006/relationships/image" Target="../media/image02.png"/><Relationship Id="rId6" Type="http://schemas.openxmlformats.org/officeDocument/2006/relationships/image" Target="../media/image05.png"/><Relationship Id="rId7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Relationship Id="rId4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25" y="1208483"/>
            <a:ext cx="7136700" cy="1794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Making the Most out of Gmail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1930650" y="2832700"/>
            <a:ext cx="52827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Capital District of Key Club International Communications Committee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265500" y="3111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Benefits</a:t>
            </a:r>
          </a:p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Acts as a shortcut when typing recipients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Never forget to send to certain people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Since they’re in your contacts, the messages won’t bounce back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Organization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Easy to compile &amp; share at the end of the year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2286"/>
          <a:stretch/>
        </p:blipFill>
        <p:spPr>
          <a:xfrm>
            <a:off x="195575" y="2056975"/>
            <a:ext cx="4310699" cy="25749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35" name="Shape 135"/>
          <p:cNvSpPr/>
          <p:nvPr/>
        </p:nvSpPr>
        <p:spPr>
          <a:xfrm>
            <a:off x="427050" y="2664075"/>
            <a:ext cx="402000" cy="213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 rot="3121147">
            <a:off x="911731" y="2486831"/>
            <a:ext cx="213520" cy="31397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512600" y="1059725"/>
            <a:ext cx="4315800" cy="216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800"/>
              <a:t>Utilizing “Tasks”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675" y="1279500"/>
            <a:ext cx="3295224" cy="25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5941100" y="3341075"/>
            <a:ext cx="715800" cy="2763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4" name="Shape 144"/>
          <p:cNvCxnSpPr>
            <a:endCxn id="143" idx="3"/>
          </p:cNvCxnSpPr>
          <p:nvPr/>
        </p:nvCxnSpPr>
        <p:spPr>
          <a:xfrm flipH="1">
            <a:off x="6656900" y="3228125"/>
            <a:ext cx="565500" cy="251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45" name="Shape 145"/>
          <p:cNvSpPr txBox="1"/>
          <p:nvPr/>
        </p:nvSpPr>
        <p:spPr>
          <a:xfrm>
            <a:off x="512600" y="2525800"/>
            <a:ext cx="4089300" cy="1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Easily compile and organize your responsibilities in a convenient location.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179425" y="73475"/>
            <a:ext cx="2340600" cy="548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use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437" y="460750"/>
            <a:ext cx="2528427" cy="31794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b="60823" l="3353" r="4002" t="2716"/>
          <a:stretch/>
        </p:blipFill>
        <p:spPr>
          <a:xfrm>
            <a:off x="3271287" y="2741537"/>
            <a:ext cx="2601425" cy="12732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53" name="Shape 153"/>
          <p:cNvSpPr/>
          <p:nvPr/>
        </p:nvSpPr>
        <p:spPr>
          <a:xfrm rot="-601232">
            <a:off x="4055105" y="1511976"/>
            <a:ext cx="1903436" cy="1076947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Minimalize easily</a:t>
            </a:r>
          </a:p>
        </p:txBody>
      </p:sp>
      <p:sp>
        <p:nvSpPr>
          <p:cNvPr id="154" name="Shape 154"/>
          <p:cNvSpPr/>
          <p:nvPr/>
        </p:nvSpPr>
        <p:spPr>
          <a:xfrm>
            <a:off x="3715350" y="4091425"/>
            <a:ext cx="1713300" cy="9402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Easily indent for more organization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5">
            <a:alphaModFix/>
          </a:blip>
          <a:srcRect b="0" l="35864" r="2608" t="21917"/>
          <a:stretch/>
        </p:blipFill>
        <p:spPr>
          <a:xfrm>
            <a:off x="311699" y="798899"/>
            <a:ext cx="3732850" cy="17700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228200" y="10295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How to use 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1113075" y="4385975"/>
            <a:ext cx="1957200" cy="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Use the ‘actions’ tab for extra details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150" y="858650"/>
            <a:ext cx="2721199" cy="31647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1675" y="1054537"/>
            <a:ext cx="1831049" cy="26975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64" name="Shape 164"/>
          <p:cNvSpPr/>
          <p:nvPr/>
        </p:nvSpPr>
        <p:spPr>
          <a:xfrm>
            <a:off x="1516150" y="3696725"/>
            <a:ext cx="980700" cy="3267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1113075" y="3947975"/>
            <a:ext cx="1957200" cy="10386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6430525" y="3696725"/>
            <a:ext cx="2007000" cy="13881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6430525" y="4240000"/>
            <a:ext cx="20070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The ‘list’ feature helps to categorize different responsibilities</a:t>
            </a:r>
          </a:p>
        </p:txBody>
      </p:sp>
      <p:sp>
        <p:nvSpPr>
          <p:cNvPr id="168" name="Shape 168"/>
          <p:cNvSpPr/>
          <p:nvPr/>
        </p:nvSpPr>
        <p:spPr>
          <a:xfrm>
            <a:off x="1516150" y="2295462"/>
            <a:ext cx="205800" cy="215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221150" y="178375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use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115550" y="1282550"/>
            <a:ext cx="1800900" cy="92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Customize by adding dates &amp; details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0" l="4665" r="8127" t="3956"/>
          <a:stretch/>
        </p:blipFill>
        <p:spPr>
          <a:xfrm>
            <a:off x="2786874" y="486175"/>
            <a:ext cx="3017825" cy="40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6379" y="1388225"/>
            <a:ext cx="3084583" cy="92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/>
          <p:nvPr/>
        </p:nvSpPr>
        <p:spPr>
          <a:xfrm>
            <a:off x="221150" y="1192025"/>
            <a:ext cx="2494800" cy="1312800"/>
          </a:xfrm>
          <a:prstGeom prst="rightArrowCallout">
            <a:avLst>
              <a:gd fmla="val 25000" name="adj1"/>
              <a:gd fmla="val 20505" name="adj2"/>
              <a:gd fmla="val 25000" name="adj3"/>
              <a:gd fmla="val 64977" name="adj4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78" name="Shape 178"/>
          <p:cNvCxnSpPr/>
          <p:nvPr/>
        </p:nvCxnSpPr>
        <p:spPr>
          <a:xfrm flipH="1" rot="10800000">
            <a:off x="6397775" y="2050975"/>
            <a:ext cx="483000" cy="13290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179" name="Shape 179"/>
          <p:cNvSpPr/>
          <p:nvPr/>
        </p:nvSpPr>
        <p:spPr>
          <a:xfrm>
            <a:off x="2912200" y="1825850"/>
            <a:ext cx="392400" cy="377100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294100" y="603575"/>
            <a:ext cx="4262700" cy="2037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Utilizing “labels”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7374" y="200737"/>
            <a:ext cx="2615299" cy="474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498150" y="1965125"/>
            <a:ext cx="34566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This feature is a great way to file and organize your emails.</a:t>
            </a:r>
          </a:p>
        </p:txBody>
      </p:sp>
      <p:sp>
        <p:nvSpPr>
          <p:cNvPr id="187" name="Shape 187"/>
          <p:cNvSpPr/>
          <p:nvPr/>
        </p:nvSpPr>
        <p:spPr>
          <a:xfrm>
            <a:off x="5762625" y="2682875"/>
            <a:ext cx="1889100" cy="2259900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168825" y="127000"/>
            <a:ext cx="2339400" cy="67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How to use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11637" l="18487" r="0" t="0"/>
          <a:stretch/>
        </p:blipFill>
        <p:spPr>
          <a:xfrm>
            <a:off x="285762" y="746175"/>
            <a:ext cx="3075475" cy="329877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833750" y="3203475"/>
            <a:ext cx="619200" cy="2223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5" name="Shape 195"/>
          <p:cNvCxnSpPr/>
          <p:nvPr/>
        </p:nvCxnSpPr>
        <p:spPr>
          <a:xfrm rot="10800000">
            <a:off x="1515525" y="3284875"/>
            <a:ext cx="992700" cy="7059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 b="27593" l="0" r="0" t="0"/>
          <a:stretch/>
        </p:blipFill>
        <p:spPr>
          <a:xfrm>
            <a:off x="3534550" y="127000"/>
            <a:ext cx="5472699" cy="329877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/>
          <p:nvPr/>
        </p:nvSpPr>
        <p:spPr>
          <a:xfrm>
            <a:off x="2428850" y="1206500"/>
            <a:ext cx="698400" cy="6762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4111625" y="523875"/>
            <a:ext cx="698400" cy="2223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3762375" y="3476625"/>
            <a:ext cx="4936800" cy="15051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Here you can customize the labels that appear in your inbox. Handy features include nesting and ‘show if unread’ .</a:t>
            </a:r>
          </a:p>
        </p:txBody>
      </p:sp>
      <p:sp>
        <p:nvSpPr>
          <p:cNvPr id="200" name="Shape 200"/>
          <p:cNvSpPr/>
          <p:nvPr/>
        </p:nvSpPr>
        <p:spPr>
          <a:xfrm>
            <a:off x="692363" y="4111625"/>
            <a:ext cx="2262300" cy="9366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How to access and edit labels.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11700" y="327875"/>
            <a:ext cx="19653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How to use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237" y="1083575"/>
            <a:ext cx="3171825" cy="33051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07" name="Shape 207"/>
          <p:cNvSpPr/>
          <p:nvPr/>
        </p:nvSpPr>
        <p:spPr>
          <a:xfrm>
            <a:off x="4542925" y="1143500"/>
            <a:ext cx="3171900" cy="2451900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You can also edit existing labels right in your inbox. I’ve highlighted some nifty features!</a:t>
            </a:r>
          </a:p>
        </p:txBody>
      </p:sp>
      <p:sp>
        <p:nvSpPr>
          <p:cNvPr id="208" name="Shape 208"/>
          <p:cNvSpPr/>
          <p:nvPr/>
        </p:nvSpPr>
        <p:spPr>
          <a:xfrm>
            <a:off x="2840275" y="1354225"/>
            <a:ext cx="1102500" cy="215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2960125" y="3775050"/>
            <a:ext cx="1006800" cy="45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161475" y="160250"/>
            <a:ext cx="2442600" cy="59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Handy Features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5221750" y="4553400"/>
            <a:ext cx="799200" cy="59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00" y="750350"/>
            <a:ext cx="2166875" cy="392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3725" y="911575"/>
            <a:ext cx="2527224" cy="332034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2672375" y="2088025"/>
            <a:ext cx="1931700" cy="2352600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Here are examples of useful labels. Also note, I customized my “main” labels so I only have what I really use.</a:t>
            </a:r>
          </a:p>
        </p:txBody>
      </p:sp>
      <p:sp>
        <p:nvSpPr>
          <p:cNvPr id="219" name="Shape 219"/>
          <p:cNvSpPr/>
          <p:nvPr/>
        </p:nvSpPr>
        <p:spPr>
          <a:xfrm>
            <a:off x="7115425" y="1416700"/>
            <a:ext cx="1931700" cy="1642200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You can also nest sub labels for further organization!</a:t>
            </a:r>
          </a:p>
        </p:txBody>
      </p:sp>
      <p:cxnSp>
        <p:nvCxnSpPr>
          <p:cNvPr id="220" name="Shape 220"/>
          <p:cNvCxnSpPr>
            <a:endCxn id="219" idx="2"/>
          </p:cNvCxnSpPr>
          <p:nvPr/>
        </p:nvCxnSpPr>
        <p:spPr>
          <a:xfrm flipH="1" rot="10800000">
            <a:off x="7070744" y="3058900"/>
            <a:ext cx="1348800" cy="8001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lg" w="lg" type="stealth"/>
            <a:tailEnd len="lg" w="lg" type="none"/>
          </a:ln>
        </p:spPr>
      </p:cxnSp>
      <p:sp>
        <p:nvSpPr>
          <p:cNvPr id="221" name="Shape 221"/>
          <p:cNvSpPr/>
          <p:nvPr/>
        </p:nvSpPr>
        <p:spPr>
          <a:xfrm>
            <a:off x="527300" y="2816300"/>
            <a:ext cx="1617900" cy="18336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4829650" y="1857550"/>
            <a:ext cx="2313000" cy="7083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199000" y="169225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Utilizing Filters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5930025" y="1508050"/>
            <a:ext cx="2808000" cy="184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Filters help to categorize certain emails so they’re easier to find, right when they get to your inbox!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They also can be applied so certain filtered messages are automatically put under certain labels!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432" y="1291701"/>
            <a:ext cx="5235143" cy="256009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30" name="Shape 230"/>
          <p:cNvSpPr/>
          <p:nvPr/>
        </p:nvSpPr>
        <p:spPr>
          <a:xfrm>
            <a:off x="3323800" y="2863175"/>
            <a:ext cx="1844700" cy="2604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/>
              <a:t>Utilizing “Tabs”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94000" y="0"/>
            <a:ext cx="1982400" cy="56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How to use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5642450" y="641050"/>
            <a:ext cx="3223200" cy="71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From here you can customize exactly how you want to ‘filter’ your messages</a:t>
            </a: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100" y="628588"/>
            <a:ext cx="5279525" cy="40404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38" name="Shape 238"/>
          <p:cNvSpPr/>
          <p:nvPr/>
        </p:nvSpPr>
        <p:spPr>
          <a:xfrm>
            <a:off x="411250" y="1245825"/>
            <a:ext cx="375000" cy="1935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411250" y="1669125"/>
            <a:ext cx="326700" cy="2418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11250" y="2068300"/>
            <a:ext cx="459600" cy="2418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411250" y="2527900"/>
            <a:ext cx="810300" cy="2418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399150" y="2951250"/>
            <a:ext cx="810300" cy="2418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43" name="Shape 243"/>
          <p:cNvCxnSpPr>
            <a:stCxn id="238" idx="3"/>
          </p:cNvCxnSpPr>
          <p:nvPr/>
        </p:nvCxnSpPr>
        <p:spPr>
          <a:xfrm>
            <a:off x="786250" y="1342575"/>
            <a:ext cx="5648400" cy="507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44" name="Shape 244"/>
          <p:cNvCxnSpPr>
            <a:stCxn id="239" idx="3"/>
          </p:cNvCxnSpPr>
          <p:nvPr/>
        </p:nvCxnSpPr>
        <p:spPr>
          <a:xfrm>
            <a:off x="737950" y="1790025"/>
            <a:ext cx="5708700" cy="157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45" name="Shape 245"/>
          <p:cNvCxnSpPr>
            <a:stCxn id="240" idx="3"/>
          </p:cNvCxnSpPr>
          <p:nvPr/>
        </p:nvCxnSpPr>
        <p:spPr>
          <a:xfrm flipH="1" rot="10800000">
            <a:off x="870850" y="2020000"/>
            <a:ext cx="5600100" cy="169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46" name="Shape 246"/>
          <p:cNvCxnSpPr>
            <a:stCxn id="241" idx="3"/>
          </p:cNvCxnSpPr>
          <p:nvPr/>
        </p:nvCxnSpPr>
        <p:spPr>
          <a:xfrm flipH="1" rot="10800000">
            <a:off x="1221550" y="2104600"/>
            <a:ext cx="5297700" cy="544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47" name="Shape 247"/>
          <p:cNvCxnSpPr>
            <a:stCxn id="242" idx="3"/>
          </p:cNvCxnSpPr>
          <p:nvPr/>
        </p:nvCxnSpPr>
        <p:spPr>
          <a:xfrm flipH="1" rot="10800000">
            <a:off x="1209450" y="2177250"/>
            <a:ext cx="5394600" cy="894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48" name="Shape 248"/>
          <p:cNvSpPr/>
          <p:nvPr/>
        </p:nvSpPr>
        <p:spPr>
          <a:xfrm>
            <a:off x="435425" y="3422950"/>
            <a:ext cx="1197300" cy="3993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49" name="Shape 249"/>
          <p:cNvCxnSpPr>
            <a:stCxn id="248" idx="3"/>
          </p:cNvCxnSpPr>
          <p:nvPr/>
        </p:nvCxnSpPr>
        <p:spPr>
          <a:xfrm flipH="1" rot="10800000">
            <a:off x="1632725" y="2310100"/>
            <a:ext cx="4898700" cy="1312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50" name="Shape 250"/>
          <p:cNvSpPr txBox="1"/>
          <p:nvPr/>
        </p:nvSpPr>
        <p:spPr>
          <a:xfrm>
            <a:off x="6531425" y="1669125"/>
            <a:ext cx="21768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There are many options to choose from!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10800" y="348525"/>
            <a:ext cx="1780800" cy="51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How to use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417074" y="4134575"/>
            <a:ext cx="3574800" cy="65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400"/>
              <a:t>After choosing what you want to filter, from here you can choose what happens/how it is filtered. 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00" y="1211037"/>
            <a:ext cx="4422324" cy="2721424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7000" y="1319200"/>
            <a:ext cx="3943350" cy="250507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59" name="Shape 259"/>
          <p:cNvSpPr txBox="1"/>
          <p:nvPr/>
        </p:nvSpPr>
        <p:spPr>
          <a:xfrm>
            <a:off x="5345850" y="4122425"/>
            <a:ext cx="30240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 can go even further and choose exactly how it’s organized within your system.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Benefits of Labels and Filters</a:t>
            </a:r>
          </a:p>
        </p:txBody>
      </p:sp>
      <p:sp>
        <p:nvSpPr>
          <p:cNvPr id="265" name="Shape 265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Declutter your inbox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Organization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Easily find emails you need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Customize to suit you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126275" y="967600"/>
            <a:ext cx="5613600" cy="1802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Utilizing Boomerang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858750" y="2177125"/>
            <a:ext cx="33987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free downloadable Gmail extension</a:t>
            </a:r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4050" y="1552724"/>
            <a:ext cx="4674800" cy="35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202400" y="229950"/>
            <a:ext cx="2591100" cy="530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How to Download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251225" y="760650"/>
            <a:ext cx="38490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Boomerang is only available on Google Chrome, Safari, and Firefox.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If you have any of those, 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Go to “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http://www.boomeranggmail.com/</a:t>
            </a:r>
            <a:r>
              <a:rPr lang="en" sz="1800"/>
              <a:t> “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 sz="1800"/>
              <a:t>Click the big red button 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 sz="1800"/>
              <a:t>And get started!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7599" y="822449"/>
            <a:ext cx="5075450" cy="15906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81" name="Shape 2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1687" y="2582725"/>
            <a:ext cx="4307275" cy="225537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153350" y="118750"/>
            <a:ext cx="2232000" cy="638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How to use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789075" y="905100"/>
            <a:ext cx="1334400" cy="98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9487" y="354800"/>
            <a:ext cx="4005674" cy="443389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/>
          <p:nvPr/>
        </p:nvSpPr>
        <p:spPr>
          <a:xfrm>
            <a:off x="104425" y="3759700"/>
            <a:ext cx="2901000" cy="1326000"/>
          </a:xfrm>
          <a:prstGeom prst="rightArrowCallout">
            <a:avLst>
              <a:gd fmla="val 25000" name="adj1"/>
              <a:gd fmla="val 28997" name="adj2"/>
              <a:gd fmla="val 23638" name="adj3"/>
              <a:gd fmla="val 64977" name="adj4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Once you’ve successfully gotten the extension, this new area will appear when you compose a message</a:t>
            </a:r>
          </a:p>
        </p:txBody>
      </p:sp>
      <p:sp>
        <p:nvSpPr>
          <p:cNvPr id="290" name="Shape 290"/>
          <p:cNvSpPr/>
          <p:nvPr/>
        </p:nvSpPr>
        <p:spPr>
          <a:xfrm>
            <a:off x="3179525" y="4409500"/>
            <a:ext cx="4005600" cy="379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218875" y="1549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use</a:t>
            </a:r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5250" y="862312"/>
            <a:ext cx="2428875" cy="39433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97" name="Shape 2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3987" y="1105200"/>
            <a:ext cx="3305175" cy="34575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98" name="Shape 298"/>
          <p:cNvSpPr/>
          <p:nvPr/>
        </p:nvSpPr>
        <p:spPr>
          <a:xfrm>
            <a:off x="69600" y="2808175"/>
            <a:ext cx="1825800" cy="2286300"/>
          </a:xfrm>
          <a:prstGeom prst="righ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This feature is extremely useful - it allows you to </a:t>
            </a:r>
            <a:r>
              <a:rPr i="1" lang="en" sz="1200">
                <a:latin typeface="Open Sans"/>
                <a:ea typeface="Open Sans"/>
                <a:cs typeface="Open Sans"/>
                <a:sym typeface="Open Sans"/>
              </a:rPr>
              <a:t>schedule when you’d like to send </a:t>
            </a: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out your emails so you can prepare them in advance.</a:t>
            </a:r>
          </a:p>
        </p:txBody>
      </p:sp>
      <p:sp>
        <p:nvSpPr>
          <p:cNvPr id="299" name="Shape 299"/>
          <p:cNvSpPr/>
          <p:nvPr/>
        </p:nvSpPr>
        <p:spPr>
          <a:xfrm>
            <a:off x="2030700" y="4409550"/>
            <a:ext cx="870300" cy="3945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7516875" y="2517750"/>
            <a:ext cx="1555200" cy="2286300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With this feature you can choose for your message to be bounced back to you if it doesn’t receive a certain response.</a:t>
            </a:r>
          </a:p>
        </p:txBody>
      </p:sp>
      <p:sp>
        <p:nvSpPr>
          <p:cNvPr id="301" name="Shape 301"/>
          <p:cNvSpPr/>
          <p:nvPr/>
        </p:nvSpPr>
        <p:spPr>
          <a:xfrm>
            <a:off x="4560400" y="4258700"/>
            <a:ext cx="2123400" cy="3945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4490775" y="46425"/>
            <a:ext cx="2529600" cy="862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300">
                <a:latin typeface="Open Sans"/>
                <a:ea typeface="Open Sans"/>
                <a:cs typeface="Open Sans"/>
                <a:sym typeface="Open Sans"/>
              </a:rPr>
              <a:t>Tip: Both of these options are accessible once you’ve clicked on the portions highlighted.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311700" y="220500"/>
            <a:ext cx="1753800" cy="626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How to use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311700" y="1393125"/>
            <a:ext cx="2368800" cy="317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You can manage all of your messages here.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This dock allows you to see the details of all the messages you send using a boomerang feature.</a:t>
            </a:r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500" y="1890774"/>
            <a:ext cx="5553499" cy="3028549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310" name="Shape 3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5200" y="178575"/>
            <a:ext cx="1933575" cy="156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Shape 311"/>
          <p:cNvCxnSpPr/>
          <p:nvPr/>
        </p:nvCxnSpPr>
        <p:spPr>
          <a:xfrm flipH="1" rot="10800000">
            <a:off x="2564650" y="847200"/>
            <a:ext cx="1168500" cy="1357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12" name="Shape 312"/>
          <p:cNvSpPr/>
          <p:nvPr/>
        </p:nvSpPr>
        <p:spPr>
          <a:xfrm>
            <a:off x="3781575" y="712925"/>
            <a:ext cx="1753800" cy="1962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311700" y="299625"/>
            <a:ext cx="2199000" cy="577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Features</a:t>
            </a:r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172950" y="1855200"/>
            <a:ext cx="1537800" cy="143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For example, when you don’t get any replies, you can use this to at least check interaction with the email.</a:t>
            </a:r>
          </a:p>
        </p:txBody>
      </p: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874" y="978974"/>
            <a:ext cx="7176749" cy="31855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20" name="Shape 320"/>
          <p:cNvSpPr/>
          <p:nvPr/>
        </p:nvSpPr>
        <p:spPr>
          <a:xfrm>
            <a:off x="2055450" y="2411000"/>
            <a:ext cx="1537800" cy="6777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Benefits</a:t>
            </a:r>
          </a:p>
        </p:txBody>
      </p:sp>
      <p:sp>
        <p:nvSpPr>
          <p:cNvPr id="326" name="Shape 326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Write emails ahead of time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Schedule emails to be sent out at any time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Track recipient interaction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750" y="11735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Cluttered Inbox?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18900" y="1234237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The “tabs” feature helps to sort out emails based on the sender and with recognition of recipients.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There are categories provided, but you can also customize how you want certain emails organized - based on the sender.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cxnSp>
        <p:nvCxnSpPr>
          <p:cNvPr id="79" name="Shape 79"/>
          <p:cNvCxnSpPr/>
          <p:nvPr/>
        </p:nvCxnSpPr>
        <p:spPr>
          <a:xfrm rot="10800000">
            <a:off x="563275" y="4613475"/>
            <a:ext cx="9166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lg" w="lg" type="none"/>
            <a:tailEnd len="lg" w="lg" type="none"/>
          </a:ln>
        </p:spPr>
      </p:cxn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30505" l="7575" r="67523" t="10819"/>
          <a:stretch/>
        </p:blipFill>
        <p:spPr>
          <a:xfrm>
            <a:off x="5949225" y="427749"/>
            <a:ext cx="2381050" cy="410919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286350" y="80645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Have fun exploring all the ways to maximize your Gmail use!</a:t>
            </a:r>
          </a:p>
        </p:txBody>
      </p:sp>
      <p:pic>
        <p:nvPicPr>
          <p:cNvPr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8124" y="2792324"/>
            <a:ext cx="3067749" cy="222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8665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Categories of Tabs 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39946" l="39830" r="11848" t="22597"/>
          <a:stretch/>
        </p:blipFill>
        <p:spPr>
          <a:xfrm>
            <a:off x="3691062" y="3127175"/>
            <a:ext cx="2697774" cy="149739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 b="32032" l="37704" r="8369" t="22161"/>
          <a:stretch/>
        </p:blipFill>
        <p:spPr>
          <a:xfrm>
            <a:off x="311700" y="730671"/>
            <a:ext cx="3586450" cy="2209478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5">
            <a:alphaModFix/>
          </a:blip>
          <a:srcRect b="39115" l="37792" r="7316" t="23326"/>
          <a:stretch/>
        </p:blipFill>
        <p:spPr>
          <a:xfrm>
            <a:off x="311700" y="3065837"/>
            <a:ext cx="3227550" cy="16200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6">
            <a:alphaModFix/>
          </a:blip>
          <a:srcRect b="47673" l="37529" r="22849" t="20103"/>
          <a:stretch/>
        </p:blipFill>
        <p:spPr>
          <a:xfrm>
            <a:off x="6540650" y="3167725"/>
            <a:ext cx="2456775" cy="141629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7">
            <a:alphaModFix/>
          </a:blip>
          <a:srcRect b="33216" l="36941" r="9065" t="22812"/>
          <a:stretch/>
        </p:blipFill>
        <p:spPr>
          <a:xfrm>
            <a:off x="3990874" y="730675"/>
            <a:ext cx="3167474" cy="178229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265500" y="1830600"/>
            <a:ext cx="4045199" cy="148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4"/>
                </a:solidFill>
              </a:rPr>
              <a:t>The Benefits</a:t>
            </a:r>
          </a:p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Organize and declutter your inbox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Centralize your emails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6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Utilizing “Contacts”</a:t>
            </a: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163675" y="806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Ever gotten this notification?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5705025" y="920400"/>
            <a:ext cx="30588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occurs because Gmail believes you’re sending spam in your mass emails. (ex. Newsletters)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This can be avoided by using the “Contacts” feature, and adding all of your recipients.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50828" l="0" r="19471" t="0"/>
          <a:stretch/>
        </p:blipFill>
        <p:spPr>
          <a:xfrm>
            <a:off x="415075" y="1404025"/>
            <a:ext cx="4531449" cy="23354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cxnSp>
        <p:nvCxnSpPr>
          <p:cNvPr id="109" name="Shape 109"/>
          <p:cNvCxnSpPr/>
          <p:nvPr/>
        </p:nvCxnSpPr>
        <p:spPr>
          <a:xfrm flipH="1" rot="10800000">
            <a:off x="1041600" y="1653875"/>
            <a:ext cx="1870500" cy="138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263125" y="208000"/>
            <a:ext cx="43116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Navigating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2083875" y="1930650"/>
            <a:ext cx="1104600" cy="128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This is how you get there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25" y="2038612"/>
            <a:ext cx="1814225" cy="14229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4">
            <a:alphaModFix/>
          </a:blip>
          <a:srcRect b="0" l="0" r="4113" t="0"/>
          <a:stretch/>
        </p:blipFill>
        <p:spPr>
          <a:xfrm>
            <a:off x="3188474" y="1024950"/>
            <a:ext cx="5802925" cy="34502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18" name="Shape 118"/>
          <p:cNvSpPr txBox="1"/>
          <p:nvPr/>
        </p:nvSpPr>
        <p:spPr>
          <a:xfrm>
            <a:off x="4637925" y="4544125"/>
            <a:ext cx="3367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This is what it should look like</a:t>
            </a:r>
          </a:p>
        </p:txBody>
      </p:sp>
      <p:sp>
        <p:nvSpPr>
          <p:cNvPr id="119" name="Shape 119"/>
          <p:cNvSpPr/>
          <p:nvPr/>
        </p:nvSpPr>
        <p:spPr>
          <a:xfrm>
            <a:off x="1202500" y="3037050"/>
            <a:ext cx="816300" cy="175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190625" y="88725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Once there… 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844425"/>
            <a:ext cx="2808000" cy="372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You can import/export contacts through the “More” section at the bottom of the page.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The “Groups” feature is the most handy: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Divide your contacts by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/>
              <a:t>Schools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/>
              <a:t>Division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/>
              <a:t>District Board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/>
              <a:t>Committee</a:t>
            </a:r>
          </a:p>
          <a:p>
            <a:pPr indent="-317500" lvl="1" marL="914400" rtl="0">
              <a:spcBef>
                <a:spcPts val="0"/>
              </a:spcBef>
              <a:buSzPct val="100000"/>
            </a:pPr>
            <a:r>
              <a:rPr lang="en" sz="1400"/>
              <a:t>e</a:t>
            </a:r>
            <a:r>
              <a:rPr lang="en" sz="1400"/>
              <a:t>tc.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23212" l="0" r="0" t="0"/>
          <a:stretch/>
        </p:blipFill>
        <p:spPr>
          <a:xfrm>
            <a:off x="4565375" y="259224"/>
            <a:ext cx="3439900" cy="47314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